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Suez One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222550" y="8190057"/>
            <a:ext cx="3945505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</a:pPr>
            <a:r>
              <a:rPr lang="he-IL" sz="33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ניתוח רכיבים דרמטיים</a:t>
            </a:r>
          </a:p>
          <a:p>
            <a:pPr algn="ctr" rtl="true">
              <a:lnSpc>
                <a:spcPts val="4759"/>
              </a:lnSpc>
              <a:spcBef>
                <a:spcPct val="0"/>
              </a:spcBef>
            </a:pPr>
            <a:r>
              <a:rPr lang="he-IL" sz="33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מגישים:יעקב אלקובי, ניקיטה אסונוב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5148" y="909961"/>
            <a:ext cx="7398835" cy="4412718"/>
          </a:xfrm>
          <a:custGeom>
            <a:avLst/>
            <a:gdLst/>
            <a:ahLst/>
            <a:cxnLst/>
            <a:rect r="r" b="b" t="t" l="l"/>
            <a:pathLst>
              <a:path h="4412718" w="7398835">
                <a:moveTo>
                  <a:pt x="0" y="0"/>
                </a:moveTo>
                <a:lnTo>
                  <a:pt x="7398835" y="0"/>
                </a:lnTo>
                <a:lnTo>
                  <a:pt x="7398835" y="4412718"/>
                </a:lnTo>
                <a:lnTo>
                  <a:pt x="0" y="44127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156" y="5536974"/>
            <a:ext cx="7532819" cy="4492627"/>
          </a:xfrm>
          <a:custGeom>
            <a:avLst/>
            <a:gdLst/>
            <a:ahLst/>
            <a:cxnLst/>
            <a:rect r="r" b="b" t="t" l="l"/>
            <a:pathLst>
              <a:path h="4492627" w="7532819">
                <a:moveTo>
                  <a:pt x="0" y="0"/>
                </a:moveTo>
                <a:lnTo>
                  <a:pt x="7532819" y="0"/>
                </a:lnTo>
                <a:lnTo>
                  <a:pt x="7532819" y="4492628"/>
                </a:lnTo>
                <a:lnTo>
                  <a:pt x="0" y="44926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618547" y="469091"/>
            <a:ext cx="2807786" cy="121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939"/>
              </a:lnSpc>
              <a:spcBef>
                <a:spcPct val="0"/>
              </a:spcBef>
            </a:pPr>
            <a:r>
              <a:rPr lang="he-IL" sz="70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דמויות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60856" y="1804035"/>
            <a:ext cx="7697242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מריו 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הדמות הראשית והגיבור של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 המשחק.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תפקידו הוא להציל את הנסיכה פיץ' ולעצור את תוכניות החתונה של באוזר.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באוזר הנבל הראשי של המשחק.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באוזר חוטף את הנסיכה פיץ' ומתכנן להתחתן איתה בכפייה.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986389" y="3636645"/>
            <a:ext cx="8071709" cy="296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קבוצת ארנבים משעשעת המשמשת כמשרתיו של באוזר ומופיעה כאויבים מרכזיים בכל ממלכה: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טופר: חובש כובע ירוק ונלחם באמצעות כובעים מסתובבים.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הרייט : משתמשת בפצצות כובע לפגיעה מרחוק.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ספווירט : יורק צבע רעיל כדי לחסום את מריו.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ראנגו : מתאפיין בקפיצות גבוהות ושימוש בכובע כ"יו-יו".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הם מופיעים כבוסים ביניים בכל שלב ומוסיפים אתגר ועניין למשחק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2471731" y="6555105"/>
            <a:ext cx="5586367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קבוצת הארנבים הם קבועה, אך בכל שלב יש כל מיני דמויות התאומות את העולם שבו נמצאיפ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951569" y="8220179"/>
            <a:ext cx="6106529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אכן הדמויות מתנהגות באופן המזכיר רצון חופשי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332330" y="738708"/>
            <a:ext cx="2399147" cy="121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939"/>
              </a:lnSpc>
              <a:spcBef>
                <a:spcPct val="0"/>
              </a:spcBef>
            </a:pPr>
            <a:r>
              <a:rPr lang="he-IL" sz="70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עלילה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586874" y="2062760"/>
            <a:ext cx="14507282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העלילה המרכזית ב-</a:t>
            </a:r>
            <a:r>
              <a:rPr lang="en-US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Super Mario Odyssey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 היא סיפור ההרפתקה של מריו להציל את הנסיכה פיץ' ולמנוע את החתונה הכפויה שבאוזר מתכנן.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86874" y="3038120"/>
            <a:ext cx="14507282" cy="593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פתיחה - קרב עם באוזר והח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טיפה: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רמת מתח נמוכה שמתחילה לטפס עם הקרב וההפסד של מריו.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מפגש עם קפי ומתחילים במסע: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המתח עולה בהדרגה כשהשחקן לומד את המטרות והכוחות החדשים.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חקירת ממלכות והתמודדות עם הברודלס: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חקירת העולמות וההתמודדויות השונות עם האויבים מוסיפות מתח אך גם רגעים של ניצחונות קטנים.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השגת כוח וניצחונות קטנים: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המתח מתייצב סביב תחושת ההצלחה וההתקדמות.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הסלמה - הקרב הסופי בממלכת הירח: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רגעי שיא של המתח כאשר מריו מגיע לירח ונערך לקרב מול באוזר.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הפסגה - קרב מול באוזר והצלת פיץ':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השיא הדרמטי של המשחק בקרב מול באוזר, הרגע שבו הכל עומד על הפרק.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ירידה - סיום ההרפתקה ובריחה מהירח: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המתח יורד כאשר מריו מצליח להימלט מהירח עם הנסיכה פיץ'.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סגירה - הסוף ההומוריסטי: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המשחק מסתיים בצורה קלילה ומשעשעת, ומחזיר את השחקן לחוויית הכיף הקלאסית.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6666" y="9210675"/>
            <a:ext cx="16813560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התנהגות השחקן משפיעה על קצב התקדמות העלילה אך לא משנה את מהלכה המרכזי. המשחק מאפשר לשחקן חופש בחירה ודרכים מגוונות לחוות את הסיפור: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697" y="5313121"/>
            <a:ext cx="8116972" cy="4841020"/>
          </a:xfrm>
          <a:custGeom>
            <a:avLst/>
            <a:gdLst/>
            <a:ahLst/>
            <a:cxnLst/>
            <a:rect r="r" b="b" t="t" l="l"/>
            <a:pathLst>
              <a:path h="4841020" w="8116972">
                <a:moveTo>
                  <a:pt x="0" y="0"/>
                </a:moveTo>
                <a:lnTo>
                  <a:pt x="8116971" y="0"/>
                </a:lnTo>
                <a:lnTo>
                  <a:pt x="8116971" y="4841020"/>
                </a:lnTo>
                <a:lnTo>
                  <a:pt x="0" y="4841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697" y="375873"/>
            <a:ext cx="8116972" cy="4841020"/>
          </a:xfrm>
          <a:custGeom>
            <a:avLst/>
            <a:gdLst/>
            <a:ahLst/>
            <a:cxnLst/>
            <a:rect r="r" b="b" t="t" l="l"/>
            <a:pathLst>
              <a:path h="4841020" w="8116972">
                <a:moveTo>
                  <a:pt x="0" y="0"/>
                </a:moveTo>
                <a:lnTo>
                  <a:pt x="8116971" y="0"/>
                </a:lnTo>
                <a:lnTo>
                  <a:pt x="8116971" y="4841020"/>
                </a:lnTo>
                <a:lnTo>
                  <a:pt x="0" y="4841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771894" y="1044980"/>
            <a:ext cx="2025812" cy="121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939"/>
              </a:lnSpc>
              <a:spcBef>
                <a:spcPct val="0"/>
              </a:spcBef>
            </a:pPr>
            <a:r>
              <a:rPr lang="he-IL" sz="70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עולם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955689" y="3089986"/>
            <a:ext cx="7718163" cy="222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חוקי טבע גמישים שמאפשרים חוויית משחק כיפית.</a:t>
            </a:r>
          </a:p>
          <a:p>
            <a:pPr algn="ctr" rtl="true">
              <a:lnSpc>
                <a:spcPts val="2940"/>
              </a:lnSpc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גיאוגרפיה מגוונת שמעשירה את חוויית החקירה.</a:t>
            </a:r>
          </a:p>
          <a:p>
            <a:pPr algn="ctr" rtl="true">
              <a:lnSpc>
                <a:spcPts val="2940"/>
              </a:lnSpc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היסטוריה מסתורית שנותנת עומק לכל ממלכה.</a:t>
            </a:r>
          </a:p>
          <a:p>
            <a:pPr algn="ctr" rtl="true">
              <a:lnSpc>
                <a:spcPts val="2940"/>
              </a:lnSpc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כלכלה פשוטה המבוססת על מטבעות.</a:t>
            </a:r>
          </a:p>
          <a:p>
            <a:pPr algn="ctr" rtl="true">
              <a:lnSpc>
                <a:spcPts val="2940"/>
              </a:lnSpc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חברה צבעונית ומלאת חיים.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פוליטיקה שמבוססת על מאבק בין טוב לרע.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96403" y="5771637"/>
            <a:ext cx="7877449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השחקן לומד להכיר את העולם של </a:t>
            </a:r>
            <a:r>
              <a:rPr lang="en-US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Super Mario Odyssey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 בצורה טבעית וחווייתית דרך חקירה, אינטראקציה עם הדמויות, רמזים ויזואליים, והדרכה עדינה מצד קפי והסביבה. השילוב הזה שומר על תחושת גילוי וסקרנות, וגורם לשחקן להרגיש שהוא חוקר אמיתי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138897" y="7914762"/>
            <a:ext cx="753495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דמויות העלילה והעולם שבו נמצא המשחק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13" r="0" b="-3013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6594" y="2449030"/>
            <a:ext cx="11193113" cy="6675653"/>
          </a:xfrm>
          <a:custGeom>
            <a:avLst/>
            <a:gdLst/>
            <a:ahLst/>
            <a:cxnLst/>
            <a:rect r="r" b="b" t="t" l="l"/>
            <a:pathLst>
              <a:path h="6675653" w="11193113">
                <a:moveTo>
                  <a:pt x="0" y="0"/>
                </a:moveTo>
                <a:lnTo>
                  <a:pt x="11193113" y="0"/>
                </a:lnTo>
                <a:lnTo>
                  <a:pt x="11193113" y="6675653"/>
                </a:lnTo>
                <a:lnTo>
                  <a:pt x="0" y="66756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821864" y="356869"/>
            <a:ext cx="2889330" cy="121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939"/>
              </a:lnSpc>
              <a:spcBef>
                <a:spcPct val="0"/>
              </a:spcBef>
            </a:pPr>
            <a:r>
              <a:rPr lang="he-IL" sz="70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אתגר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868244" y="3563722"/>
            <a:ext cx="5752728" cy="2223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6" indent="-226698" lvl="1">
              <a:lnSpc>
                <a:spcPts val="2940"/>
              </a:lnSpc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תזמון ושליטה - קפיצות מדויקות ותנועות מיוחדות.</a:t>
            </a:r>
          </a:p>
          <a:p>
            <a:pPr algn="ctr" rtl="true">
              <a:lnSpc>
                <a:spcPts val="2940"/>
              </a:lnSpc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פתרון חידות - חשיבה יצירתית למציאת ירחים.</a:t>
            </a:r>
          </a:p>
          <a:p>
            <a:pPr algn="ctr" rtl="true">
              <a:lnSpc>
                <a:spcPts val="2940"/>
              </a:lnSpc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חקר וניווט - התמצאות בעולמות פתוחים וגילוי סודות.</a:t>
            </a:r>
          </a:p>
          <a:p>
            <a:pPr algn="ctr" rtl="true">
              <a:lnSpc>
                <a:spcPts val="2940"/>
              </a:lnSpc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תגובה מהירה - התחמקות מאויבים ומכשולים.</a:t>
            </a:r>
          </a:p>
          <a:p>
            <a:pPr algn="ctr" rtl="true">
              <a:lnSpc>
                <a:spcPts val="2940"/>
              </a:lnSpc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סבלנות והתמדה - התמודדות עם משימות מאתגרות.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24945" y="1983105"/>
            <a:ext cx="10838111" cy="6273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518165" indent="-259082" lvl="1">
              <a:lnSpc>
                <a:spcPts val="3360"/>
              </a:lnSpc>
              <a:buFont typeface="Arial"/>
              <a:buChar char="•"/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רמה קלה: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מריו מ</a:t>
            </a: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קבל יותר פסי בריאות.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רמזים בולטים יותר על מיקומי הירחים והמשימות.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פחות אויבים או אויבים חלשים יותר.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זמן תגובה ארוך יותר בפעולות מורכבות (כגון קפיצות או פתרון חידות).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רמה בינונית: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חוויית המשחק הרגילה, כמו שהיא קיימת היום.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שילוב מאוזן של אתגרים וחידות עם משוב הוגן.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רמה קשה: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פסי בריאות מופחתים למריו.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פחות רמזים למיקומי ירחים.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אויבים חזקים יותר ומהירים יותר.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דרישה לביצועים מדויקים (קפיצות מושלמות, פתרון חידות בזמן מוגבל).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  <a:r>
              <a:rPr lang="he-IL" sz="24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אתגרים מיוחדים למתקדמים, כמו קרבות בוסים מורכבים יותר או ירחים חבויים קשים לגילוי.</a:t>
            </a:r>
          </a:p>
          <a:p>
            <a:pPr algn="ctr" rtl="true">
              <a:lnSpc>
                <a:spcPts val="33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2716" y="207151"/>
            <a:ext cx="8157293" cy="4867282"/>
          </a:xfrm>
          <a:custGeom>
            <a:avLst/>
            <a:gdLst/>
            <a:ahLst/>
            <a:cxnLst/>
            <a:rect r="r" b="b" t="t" l="l"/>
            <a:pathLst>
              <a:path h="4867282" w="8157293">
                <a:moveTo>
                  <a:pt x="0" y="0"/>
                </a:moveTo>
                <a:lnTo>
                  <a:pt x="8157293" y="0"/>
                </a:lnTo>
                <a:lnTo>
                  <a:pt x="8157293" y="4867281"/>
                </a:lnTo>
                <a:lnTo>
                  <a:pt x="0" y="48672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7478" y="5216829"/>
            <a:ext cx="8307768" cy="4954812"/>
          </a:xfrm>
          <a:custGeom>
            <a:avLst/>
            <a:gdLst/>
            <a:ahLst/>
            <a:cxnLst/>
            <a:rect r="r" b="b" t="t" l="l"/>
            <a:pathLst>
              <a:path h="4954812" w="8307768">
                <a:moveTo>
                  <a:pt x="0" y="0"/>
                </a:moveTo>
                <a:lnTo>
                  <a:pt x="8307768" y="0"/>
                </a:lnTo>
                <a:lnTo>
                  <a:pt x="8307768" y="4954813"/>
                </a:lnTo>
                <a:lnTo>
                  <a:pt x="0" y="49548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077533" y="895350"/>
            <a:ext cx="2859522" cy="121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939"/>
              </a:lnSpc>
              <a:spcBef>
                <a:spcPct val="0"/>
              </a:spcBef>
            </a:pPr>
            <a:r>
              <a:rPr lang="he-IL" sz="70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זרימה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212885" y="2687468"/>
            <a:ext cx="7075115" cy="4726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6" indent="-226698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העולמות מעוצבים בצורה אינ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טואיטיבית עם סמלים חזותיים בולטים, כמו ירחים או חפצים חשובים, שמכוונים את השחקן באופן טבעי.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צבעים וניגודים מדגישים את האזורים הרלוונטיים.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המשימות מחולקות לצעדים קטנים וברורים כך שהשחקן יודע תמיד מה המטרה הבאה שלו.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אפקטים מיוחדים, כמו ניצנוצים וצלילים, מושכים את תשומת הלב לפריטים חשובים או נקודות מפתח.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המסך לא עמוס במידע מיותר – רק מד חיים, מפתחות או פריטים הכרחיים מוצגים.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המשחק מספק תגמול מהיר עבור משימות קטנות, כמו איסוף ירחים או התקדמות, כדי לשמור על מוטיבציה וריכוז.</a:t>
            </a:r>
          </a:p>
          <a:p>
            <a:pPr algn="ctr" rtl="true">
              <a:lnSpc>
                <a:spcPts val="21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732189"/>
            <a:ext cx="11193113" cy="6675653"/>
          </a:xfrm>
          <a:custGeom>
            <a:avLst/>
            <a:gdLst/>
            <a:ahLst/>
            <a:cxnLst/>
            <a:rect r="r" b="b" t="t" l="l"/>
            <a:pathLst>
              <a:path h="6675653" w="11193113">
                <a:moveTo>
                  <a:pt x="0" y="0"/>
                </a:moveTo>
                <a:lnTo>
                  <a:pt x="11193113" y="0"/>
                </a:lnTo>
                <a:lnTo>
                  <a:pt x="11193113" y="6675653"/>
                </a:lnTo>
                <a:lnTo>
                  <a:pt x="0" y="66756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193113" y="3481715"/>
            <a:ext cx="7094887" cy="1956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6" indent="-226698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השחקן שולט בתנועות של מריו באופן מלא, עם מגוון רחב של פעולות כמו ריצה, קפיצות מדויקות, הטלת הכובע (</a:t>
            </a:r>
            <a:r>
              <a:rPr lang="en-US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Cappy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) ותפיסת אויבים.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השליטה חלקה ומגיבה מיידית ללחיצות השחקן, מה שמעניק תחושת שליטה מוחלטת.</a:t>
            </a:r>
          </a:p>
          <a:p>
            <a:pPr algn="ctr" rtl="true">
              <a:lnSpc>
                <a:spcPts val="8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805674"/>
            <a:ext cx="11193113" cy="6675653"/>
          </a:xfrm>
          <a:custGeom>
            <a:avLst/>
            <a:gdLst/>
            <a:ahLst/>
            <a:cxnLst/>
            <a:rect r="r" b="b" t="t" l="l"/>
            <a:pathLst>
              <a:path h="6675653" w="11193113">
                <a:moveTo>
                  <a:pt x="0" y="0"/>
                </a:moveTo>
                <a:lnTo>
                  <a:pt x="11193113" y="0"/>
                </a:lnTo>
                <a:lnTo>
                  <a:pt x="11193113" y="6675652"/>
                </a:lnTo>
                <a:lnTo>
                  <a:pt x="0" y="66756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193113" y="1800491"/>
            <a:ext cx="7094887" cy="6680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משוב על הצלחה: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איסוף </a:t>
            </a:r>
            <a:r>
              <a:rPr lang="en-US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Power Moons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 מלווה באפק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ט ויזואלי (אור ירוק בוהק) וצליל ייחודי שמעורר תחושת הישג.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המטבעות המוזהבים מוסיפים צליל איסוף מיידי שמשדר הצלחה קטנה.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דמויות במשחק, כמו ה-</a:t>
            </a:r>
            <a:r>
              <a:rPr lang="en-US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NPC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-ים, מגיבות לעיתים בשבחים או בהנאה כשהשחקן מצליח במשימה מסוימת.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משוב על כישלון: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פגיעה באויבים או נפילה גורמת לאיבוד פסי בריאות, מה שמאותת לשחקן להיזהר יותר.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כשמריו נפגע, יש אנימציה של פגיעה (נפילה לאחור) ואפקט סאונד ייחודי.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במקרים של כישלון חמור (כמו נפילה לתהום), המשחק משמיע צליל של הפסד והמסך מוחשך זמנית.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במקרים של כישלון חמור, כמו נפילה לתהום, מריו חוזר לנקודת השמירה האחרונה עם עונש קל של איבוד מטבעות.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434" y="1230003"/>
            <a:ext cx="5048383" cy="3010892"/>
          </a:xfrm>
          <a:custGeom>
            <a:avLst/>
            <a:gdLst/>
            <a:ahLst/>
            <a:cxnLst/>
            <a:rect r="r" b="b" t="t" l="l"/>
            <a:pathLst>
              <a:path h="3010892" w="5048383">
                <a:moveTo>
                  <a:pt x="0" y="0"/>
                </a:moveTo>
                <a:lnTo>
                  <a:pt x="5048383" y="0"/>
                </a:lnTo>
                <a:lnTo>
                  <a:pt x="5048383" y="3010892"/>
                </a:lnTo>
                <a:lnTo>
                  <a:pt x="0" y="30108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434" y="6088027"/>
            <a:ext cx="6547491" cy="3906747"/>
          </a:xfrm>
          <a:custGeom>
            <a:avLst/>
            <a:gdLst/>
            <a:ahLst/>
            <a:cxnLst/>
            <a:rect r="r" b="b" t="t" l="l"/>
            <a:pathLst>
              <a:path h="3906747" w="6547491">
                <a:moveTo>
                  <a:pt x="0" y="0"/>
                </a:moveTo>
                <a:lnTo>
                  <a:pt x="6547491" y="0"/>
                </a:lnTo>
                <a:lnTo>
                  <a:pt x="6547491" y="3906747"/>
                </a:lnTo>
                <a:lnTo>
                  <a:pt x="0" y="39067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899404" y="6192326"/>
            <a:ext cx="6200712" cy="3698149"/>
          </a:xfrm>
          <a:custGeom>
            <a:avLst/>
            <a:gdLst/>
            <a:ahLst/>
            <a:cxnLst/>
            <a:rect r="r" b="b" t="t" l="l"/>
            <a:pathLst>
              <a:path h="3698149" w="6200712">
                <a:moveTo>
                  <a:pt x="0" y="0"/>
                </a:moveTo>
                <a:lnTo>
                  <a:pt x="6200712" y="0"/>
                </a:lnTo>
                <a:lnTo>
                  <a:pt x="6200712" y="3698149"/>
                </a:lnTo>
                <a:lnTo>
                  <a:pt x="0" y="36981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334267" y="1230003"/>
            <a:ext cx="5048383" cy="3010892"/>
          </a:xfrm>
          <a:custGeom>
            <a:avLst/>
            <a:gdLst/>
            <a:ahLst/>
            <a:cxnLst/>
            <a:rect r="r" b="b" t="t" l="l"/>
            <a:pathLst>
              <a:path h="3010892" w="5048383">
                <a:moveTo>
                  <a:pt x="0" y="0"/>
                </a:moveTo>
                <a:lnTo>
                  <a:pt x="5048383" y="0"/>
                </a:lnTo>
                <a:lnTo>
                  <a:pt x="5048383" y="3010892"/>
                </a:lnTo>
                <a:lnTo>
                  <a:pt x="0" y="30108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94104" y="154260"/>
            <a:ext cx="3039420" cy="121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939"/>
              </a:lnSpc>
              <a:spcBef>
                <a:spcPct val="0"/>
              </a:spcBef>
            </a:pPr>
            <a:r>
              <a:rPr lang="he-IL" sz="70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שעשוע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83385" y="1316948"/>
            <a:ext cx="7950882" cy="5566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6" indent="-226698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מריו יכול לרכוש ולהחליף תלבושות שונות ומשעשעות שלא משפיעות ישירות על ההתקדמות במשחק.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לדוגמה: חליפת ליצן, חליפת חלל, בגדי שחייה ועוד.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השחקן יכול לדבר עם דמויות שונות בעולמות ולגלות דיאלוגים מצחיקים או מעניינים.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חלק מהדמויות יגיבו לבחירת התלבושת של מריו או להתנהגותו.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המשחק כולל מצב צילום שמאפשר לשחקן לצלם תמונות מרהיבות של מריו, קפי, והעולמות היפים.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אפשר לשחק עם זוויות המצלמה, פילטרים ואפקטים יצירתיים.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מריו יכול "לתפוס" אויבים וחפצים שונים (באמצעות קפי) ולשלוט בהם.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לפעמים זה נעשה רק לשם ההנאה, כמו שליטה בדינוזאור או תנועה מצחיקה של אויב קטן.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במקומות מסוימים מריו יכול להצטרף לחגיגות, כמו במסיבת הריקודים בעיר ניו דונק.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6959088" y="7993776"/>
            <a:ext cx="4799476" cy="1480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6" indent="-226698" lvl="1">
              <a:lnSpc>
                <a:spcPts val="2940"/>
              </a:lnSpc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ההישגי, אוהב להתקדם לרמות מאתגרות יותר, האספן, לקנות בגדים שיהיה באוסף וכך נוכל להחליף לשחקן מתי שירצה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9105" y="6537272"/>
            <a:ext cx="5884672" cy="3509660"/>
          </a:xfrm>
          <a:custGeom>
            <a:avLst/>
            <a:gdLst/>
            <a:ahLst/>
            <a:cxnLst/>
            <a:rect r="r" b="b" t="t" l="l"/>
            <a:pathLst>
              <a:path h="3509660" w="5884672">
                <a:moveTo>
                  <a:pt x="0" y="0"/>
                </a:moveTo>
                <a:lnTo>
                  <a:pt x="5884672" y="0"/>
                </a:lnTo>
                <a:lnTo>
                  <a:pt x="5884672" y="3509660"/>
                </a:lnTo>
                <a:lnTo>
                  <a:pt x="0" y="3509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36234" y="6855100"/>
            <a:ext cx="5351766" cy="3191832"/>
          </a:xfrm>
          <a:custGeom>
            <a:avLst/>
            <a:gdLst/>
            <a:ahLst/>
            <a:cxnLst/>
            <a:rect r="r" b="b" t="t" l="l"/>
            <a:pathLst>
              <a:path h="3191832" w="5351766">
                <a:moveTo>
                  <a:pt x="0" y="0"/>
                </a:moveTo>
                <a:lnTo>
                  <a:pt x="5351766" y="0"/>
                </a:lnTo>
                <a:lnTo>
                  <a:pt x="5351766" y="3191832"/>
                </a:lnTo>
                <a:lnTo>
                  <a:pt x="0" y="3191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9105" y="138529"/>
            <a:ext cx="5884672" cy="3509660"/>
          </a:xfrm>
          <a:custGeom>
            <a:avLst/>
            <a:gdLst/>
            <a:ahLst/>
            <a:cxnLst/>
            <a:rect r="r" b="b" t="t" l="l"/>
            <a:pathLst>
              <a:path h="3509660" w="5884672">
                <a:moveTo>
                  <a:pt x="0" y="0"/>
                </a:moveTo>
                <a:lnTo>
                  <a:pt x="5884672" y="0"/>
                </a:lnTo>
                <a:lnTo>
                  <a:pt x="5884672" y="3509660"/>
                </a:lnTo>
                <a:lnTo>
                  <a:pt x="0" y="35096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041228" y="263824"/>
            <a:ext cx="4101584" cy="2446214"/>
          </a:xfrm>
          <a:custGeom>
            <a:avLst/>
            <a:gdLst/>
            <a:ahLst/>
            <a:cxnLst/>
            <a:rect r="r" b="b" t="t" l="l"/>
            <a:pathLst>
              <a:path h="2446214" w="4101584">
                <a:moveTo>
                  <a:pt x="0" y="0"/>
                </a:moveTo>
                <a:lnTo>
                  <a:pt x="4101584" y="0"/>
                </a:lnTo>
                <a:lnTo>
                  <a:pt x="4101584" y="2446215"/>
                </a:lnTo>
                <a:lnTo>
                  <a:pt x="0" y="24462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077140" y="1439306"/>
            <a:ext cx="7964088" cy="4823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העולם של המשחק צבעוני, מרהיב וגדול מהחיים, מה שגורם לתחושת התרגשות וסקרנות לחקור את כל הפרטים הקטנים.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המשחק מלא בהומור, כיף וקלילות.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השליטה במריו והיכולות של </a:t>
            </a:r>
            <a:r>
              <a:rPr lang="en-US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Cappy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 מספקות תחושת הנאה וגילוי.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מציאת ירחים מוסתרים או פתרון חידות מעורר תחושת הצלחה וסיפוק.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השליטה המדויקת בתנועותיו של מריו מעניקה תחושת הישג כאשר מצליחים לבצע קפיצות מאתגרות.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המשחק משלב אלמנטים מוכרים ממשחקי </a:t>
            </a:r>
            <a:r>
              <a:rPr lang="en-US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Mario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 קודמים, כמו מוזיקה, עיצוב אויבים, ועולמות בהשראת הקלאסיקות.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זה מעורר תחושת חיבור ואהבה למשחקים הקודמים בסדרה.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הרצון לחקור כל פינה ולגלות סודות מעורר את יצר הסקרנות וההרפתקנות.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מצבים משעשעים, כמו שליטה בגופים של אויבים דרך </a:t>
            </a:r>
            <a:r>
              <a:rPr lang="en-US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Cappy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, מוסיפים צחוק  לחוויה.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83177" y="7320821"/>
            <a:ext cx="6365794" cy="2594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כל עולם במשחק מעוצב באופן ייחודי עם צבעים עזים, נופים שונים, ופר</a:t>
            </a: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טים עשירים. לדוגמה: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ממלכת הכובעים - סביבה קסומה ומסתורית.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ניו דונק סיטי - עיר מודרנית ומלאת חיים.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כל עולם מעורר סקרנות לחקור ולגלות מה מחכה בפנים.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פס הקול מתאים לכל עולם ומעורר רגשות שונים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הדמויות מעוצבות בצורה מצחיקה וידידותית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91860" y="276619"/>
            <a:ext cx="2254225" cy="121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939"/>
              </a:lnSpc>
              <a:spcBef>
                <a:spcPct val="0"/>
              </a:spcBef>
            </a:pPr>
            <a:r>
              <a:rPr lang="he-IL" sz="70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רגשות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2680" y="1028700"/>
            <a:ext cx="7599152" cy="4532189"/>
          </a:xfrm>
          <a:custGeom>
            <a:avLst/>
            <a:gdLst/>
            <a:ahLst/>
            <a:cxnLst/>
            <a:rect r="r" b="b" t="t" l="l"/>
            <a:pathLst>
              <a:path h="4532189" w="7599152">
                <a:moveTo>
                  <a:pt x="0" y="0"/>
                </a:moveTo>
                <a:lnTo>
                  <a:pt x="7599152" y="0"/>
                </a:lnTo>
                <a:lnTo>
                  <a:pt x="7599152" y="4532189"/>
                </a:lnTo>
                <a:lnTo>
                  <a:pt x="0" y="45321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7689" y="5707161"/>
            <a:ext cx="7649135" cy="4561999"/>
          </a:xfrm>
          <a:custGeom>
            <a:avLst/>
            <a:gdLst/>
            <a:ahLst/>
            <a:cxnLst/>
            <a:rect r="r" b="b" t="t" l="l"/>
            <a:pathLst>
              <a:path h="4561999" w="7649135">
                <a:moveTo>
                  <a:pt x="0" y="0"/>
                </a:moveTo>
                <a:lnTo>
                  <a:pt x="7649134" y="0"/>
                </a:lnTo>
                <a:lnTo>
                  <a:pt x="7649134" y="4561999"/>
                </a:lnTo>
                <a:lnTo>
                  <a:pt x="0" y="45619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473512" y="554011"/>
            <a:ext cx="4344998" cy="1210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9939"/>
              </a:lnSpc>
              <a:spcBef>
                <a:spcPct val="0"/>
              </a:spcBef>
            </a:pPr>
            <a:r>
              <a:rPr lang="he-IL" sz="7099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סיפור רקע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428972" y="1946549"/>
            <a:ext cx="7859028" cy="6346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6063" indent="-228032" lvl="1">
              <a:lnSpc>
                <a:spcPts val="2957"/>
              </a:lnSpc>
              <a:spcBef>
                <a:spcPct val="0"/>
              </a:spcBef>
              <a:buFont typeface="Arial"/>
              <a:buChar char="•"/>
            </a:pP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סיפור הרקע של </a:t>
            </a:r>
            <a:r>
              <a:rPr lang="en-US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Super Mario Odyssey</a:t>
            </a: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 מתחיל בח</a:t>
            </a: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טיפת הנסיכה פיץ' על ידי באוזר, יריבו הנצחי של מריו.</a:t>
            </a:r>
          </a:p>
          <a:p>
            <a:pPr algn="ctr" rtl="true">
              <a:lnSpc>
                <a:spcPts val="2957"/>
              </a:lnSpc>
              <a:spcBef>
                <a:spcPct val="0"/>
              </a:spcBef>
            </a:pP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באוזר מתכנן להתחתן עם הנסיכה פיץ' בכפייה, והוא גונב פריטים שונים מעולמות המשחק כדי להפיק חתונה מפוארת, כמו עוגת חתונה, טבעת מיוחדת ותלבושת כלה.</a:t>
            </a:r>
          </a:p>
          <a:p>
            <a:pPr algn="ctr" rtl="true">
              <a:lnSpc>
                <a:spcPts val="2957"/>
              </a:lnSpc>
              <a:spcBef>
                <a:spcPct val="0"/>
              </a:spcBef>
            </a:pP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במהלך הקרב הראשון בין מריו לבאוזר, מריו מובס ומושלך מממלכת השמיים, תוך כדי שהכובע שלו נהרס.</a:t>
            </a:r>
          </a:p>
          <a:p>
            <a:pPr algn="ctr" rtl="true">
              <a:lnSpc>
                <a:spcPts val="2957"/>
              </a:lnSpc>
              <a:spcBef>
                <a:spcPct val="0"/>
              </a:spcBef>
            </a:pP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מריו נוחת בממלכת הכובעים (</a:t>
            </a:r>
            <a:r>
              <a:rPr lang="en-US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Cap Kingdom</a:t>
            </a: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), שם הוא פוגש את קפי (</a:t>
            </a:r>
            <a:r>
              <a:rPr lang="en-US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</a:rPr>
              <a:t>Cappy</a:t>
            </a: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), יצור דמוי כובע.</a:t>
            </a:r>
          </a:p>
          <a:p>
            <a:pPr algn="ctr" rtl="true">
              <a:lnSpc>
                <a:spcPts val="2957"/>
              </a:lnSpc>
              <a:spcBef>
                <a:spcPct val="0"/>
              </a:spcBef>
            </a:pP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קפי הוא יצור קסום שהכובעים שהוא ואחיו יוצרים נגנבים גם הם על ידי באוזר.</a:t>
            </a:r>
          </a:p>
          <a:p>
            <a:pPr algn="ctr" rtl="true">
              <a:lnSpc>
                <a:spcPts val="2957"/>
              </a:lnSpc>
              <a:spcBef>
                <a:spcPct val="0"/>
              </a:spcBef>
            </a:pP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באוזר חטף גם את אחותו של קפי, טיארה, אשר משמשת ככיסוי לראשה של פיץ' במהלך החתונה המתוכננת.</a:t>
            </a:r>
          </a:p>
          <a:p>
            <a:pPr algn="ctr" rtl="true">
              <a:lnSpc>
                <a:spcPts val="2957"/>
              </a:lnSpc>
              <a:spcBef>
                <a:spcPct val="0"/>
              </a:spcBef>
            </a:pP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בעקבות האירועים הללו, מריו וקפי מחליטים לשתף פעולה:</a:t>
            </a:r>
          </a:p>
          <a:p>
            <a:pPr algn="ctr" rtl="true">
              <a:lnSpc>
                <a:spcPts val="2957"/>
              </a:lnSpc>
              <a:spcBef>
                <a:spcPct val="0"/>
              </a:spcBef>
            </a:pP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קפי הופך לכובע הקסמים של מריו ומעניק לו כוחות חדשים.</a:t>
            </a:r>
          </a:p>
          <a:p>
            <a:pPr algn="ctr" rtl="true">
              <a:lnSpc>
                <a:spcPts val="2957"/>
              </a:lnSpc>
              <a:spcBef>
                <a:spcPct val="0"/>
              </a:spcBef>
            </a:pPr>
            <a:r>
              <a:rPr lang="he-IL" sz="2112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השניים יוצאים למסע חוצה עולמות במטרה לעצור את החתונה, להציל את הנסיכה ואת אחותו של קפי, ולהביס את באוזר.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595877" y="8865870"/>
            <a:ext cx="3525217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 marL="453390" indent="-226695" lvl="1">
              <a:lnSpc>
                <a:spcPts val="2940"/>
              </a:lnSpc>
              <a:buFont typeface="Arial"/>
              <a:buChar char="•"/>
            </a:pPr>
            <a:r>
              <a:rPr lang="he-IL" sz="2100">
                <a:solidFill>
                  <a:srgbClr val="000000"/>
                </a:solidFill>
                <a:latin typeface="Suez One"/>
                <a:ea typeface="Suez One"/>
                <a:cs typeface="Suez One"/>
                <a:sym typeface="Suez One"/>
                <a:rtl val="true"/>
              </a:rPr>
              <a:t>על ידי סרטון בתחילת המשחק</a:t>
            </a:r>
          </a:p>
          <a:p>
            <a:pPr algn="ctr" rtl="true"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DAGZkqsQfv4</dc:identifier>
  <dcterms:modified xsi:type="dcterms:W3CDTF">2011-08-01T06:04:30Z</dcterms:modified>
  <cp:revision>1</cp:revision>
  <dc:title>Super Mario Odyssey - ניתוח רכיבים דרמטיים</dc:title>
</cp:coreProperties>
</file>

<file path=docProps/thumbnail.jpeg>
</file>